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3" d="100"/>
          <a:sy n="53" d="100"/>
        </p:scale>
        <p:origin x="-106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40" y="351113"/>
            <a:ext cx="10538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Property Tax Elimination Legislation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03312" y="1660358"/>
            <a:ext cx="10070014" cy="458804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Bill would eliminate school district property taxes except </a:t>
            </a:r>
            <a:r>
              <a:rPr lang="en-US" sz="3200" b="1" dirty="0" smtClean="0"/>
              <a:t>portion </a:t>
            </a:r>
            <a:r>
              <a:rPr lang="en-US" sz="3200" b="1" dirty="0"/>
              <a:t>needed for current debt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Property taxes would be </a:t>
            </a:r>
            <a:r>
              <a:rPr lang="en-US" sz="3200" b="1" dirty="0" smtClean="0"/>
              <a:t>replaced </a:t>
            </a:r>
            <a:r>
              <a:rPr lang="en-US" sz="3200" b="1" dirty="0"/>
              <a:t>by </a:t>
            </a:r>
            <a:r>
              <a:rPr lang="en-US" sz="3200" b="1" dirty="0" smtClean="0"/>
              <a:t>increasing state income tax from 3.07% to 4.95%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Sales tax would also increase from 6% to 7% and expand to more services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81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2" y="188023"/>
            <a:ext cx="10274968" cy="798566"/>
          </a:xfrm>
        </p:spPr>
        <p:txBody>
          <a:bodyPr/>
          <a:lstStyle/>
          <a:p>
            <a:r>
              <a:rPr lang="en-US" sz="4800" b="1" dirty="0" smtClean="0"/>
              <a:t>What it means to Southern Lehigh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3452" y="1572126"/>
            <a:ext cx="113415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-Property taxes @ 2.45 Mills would be need to cover current debt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-Home assessed at $280,000 would still pay $686 ($4,373)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1545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37" y="204065"/>
            <a:ext cx="10194758" cy="782524"/>
          </a:xfrm>
        </p:spPr>
        <p:txBody>
          <a:bodyPr/>
          <a:lstStyle/>
          <a:p>
            <a:r>
              <a:rPr lang="en-US" sz="4800" b="1" dirty="0"/>
              <a:t>What it means to Southern Lehigh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513220" y="1279875"/>
            <a:ext cx="49519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2015-2016 Tax year</a:t>
            </a:r>
            <a:endParaRPr lang="en-US" sz="4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14265" y="2324390"/>
            <a:ext cx="5072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$38,996,275 in Real Estate Taxes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58527" y="2324389"/>
            <a:ext cx="4004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$4,470,609 in Income Tax </a:t>
            </a:r>
            <a:endParaRPr lang="en-US" sz="2400" b="1" dirty="0"/>
          </a:p>
        </p:txBody>
      </p:sp>
      <p:sp>
        <p:nvSpPr>
          <p:cNvPr id="7" name="Down Arrow 6"/>
          <p:cNvSpPr/>
          <p:nvPr/>
        </p:nvSpPr>
        <p:spPr>
          <a:xfrm rot="2486318">
            <a:off x="7253986" y="2812242"/>
            <a:ext cx="329567" cy="662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45895" y="3500490"/>
            <a:ext cx="7521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$849,121,856 total income to produce $4,470,609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32035" y="4128777"/>
            <a:ext cx="4903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@ 3.07% = $26,068,040 in state tax revenue</a:t>
            </a:r>
          </a:p>
          <a:p>
            <a:r>
              <a:rPr lang="en-US" dirty="0" smtClean="0"/>
              <a:t>@ 4.95% = </a:t>
            </a:r>
            <a:r>
              <a:rPr lang="en-US" u="sng" dirty="0" smtClean="0"/>
              <a:t>$42,031,531 </a:t>
            </a:r>
            <a:r>
              <a:rPr lang="en-US" dirty="0" smtClean="0"/>
              <a:t>in state tax revenue</a:t>
            </a:r>
          </a:p>
          <a:p>
            <a:r>
              <a:rPr lang="en-US" dirty="0" smtClean="0"/>
              <a:t>		    $15,963,491 Increase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8804" y="5218729"/>
            <a:ext cx="111636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Even if the entire $15,963,491 increase in tax revenue is </a:t>
            </a:r>
          </a:p>
          <a:p>
            <a:pPr algn="ctr"/>
            <a:r>
              <a:rPr lang="en-US" sz="3200" b="1" dirty="0" smtClean="0"/>
              <a:t>sent to SL, an additional $23 million would be needed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39986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206228"/>
            <a:ext cx="9404723" cy="763832"/>
          </a:xfrm>
        </p:spPr>
        <p:txBody>
          <a:bodyPr/>
          <a:lstStyle/>
          <a:p>
            <a:r>
              <a:rPr lang="en-US" sz="4800" b="1" dirty="0" smtClean="0"/>
              <a:t>The Unknowns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80160"/>
            <a:ext cx="9185676" cy="519220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What level of funding we will receive</a:t>
            </a:r>
          </a:p>
          <a:p>
            <a:pPr lvl="2"/>
            <a:r>
              <a:rPr lang="en-US" sz="2000" b="1" dirty="0" smtClean="0"/>
              <a:t>Base amount of previous year?</a:t>
            </a:r>
          </a:p>
          <a:p>
            <a:pPr lvl="4"/>
            <a:r>
              <a:rPr lang="en-US" sz="2000" b="1" dirty="0" smtClean="0"/>
              <a:t>$38,996,275 vs $41,061,265</a:t>
            </a:r>
          </a:p>
          <a:p>
            <a:r>
              <a:rPr lang="en-US" sz="2800" b="1" dirty="0" smtClean="0"/>
              <a:t>When we will receive funding</a:t>
            </a:r>
          </a:p>
          <a:p>
            <a:pPr lvl="2"/>
            <a:r>
              <a:rPr lang="en-US" sz="2000" b="1" dirty="0" smtClean="0"/>
              <a:t>Real Estate Revenue is mostly collected between July and December (money is used for interest income, debt payments)</a:t>
            </a:r>
          </a:p>
          <a:p>
            <a:pPr lvl="2"/>
            <a:r>
              <a:rPr lang="en-US" sz="2000" b="1" dirty="0" smtClean="0"/>
              <a:t>Could be 12-18 months until money is received</a:t>
            </a:r>
          </a:p>
          <a:p>
            <a:r>
              <a:rPr lang="en-US" sz="2800" b="1" dirty="0" smtClean="0"/>
              <a:t>How increases will be allocated</a:t>
            </a:r>
          </a:p>
          <a:p>
            <a:r>
              <a:rPr lang="en-US" sz="2800" b="1" dirty="0" smtClean="0"/>
              <a:t>What if we need additional funding</a:t>
            </a:r>
          </a:p>
          <a:p>
            <a:pPr lvl="2"/>
            <a:r>
              <a:rPr lang="en-US" sz="2000" b="1" dirty="0" smtClean="0"/>
              <a:t>Capital needs</a:t>
            </a:r>
          </a:p>
          <a:p>
            <a:pPr lvl="2"/>
            <a:r>
              <a:rPr lang="en-US" sz="2000" b="1" dirty="0" smtClean="0"/>
              <a:t>Spec education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1909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58</TotalTime>
  <Words>228</Words>
  <Application>Microsoft Macintosh PowerPoint</Application>
  <PresentationFormat>Custom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</vt:lpstr>
      <vt:lpstr>PowerPoint Presentation</vt:lpstr>
      <vt:lpstr>What it means to Southern Lehigh</vt:lpstr>
      <vt:lpstr>What it means to Southern Lehigh</vt:lpstr>
      <vt:lpstr>The Unknowns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Melber</dc:creator>
  <cp:lastModifiedBy>Diana</cp:lastModifiedBy>
  <cp:revision>7</cp:revision>
  <dcterms:created xsi:type="dcterms:W3CDTF">2017-03-10T14:46:44Z</dcterms:created>
  <dcterms:modified xsi:type="dcterms:W3CDTF">2017-03-27T16:36:36Z</dcterms:modified>
</cp:coreProperties>
</file>